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5" r:id="rId19"/>
    <p:sldId id="286" r:id="rId20"/>
    <p:sldId id="273" r:id="rId21"/>
    <p:sldId id="274" r:id="rId22"/>
    <p:sldId id="287" r:id="rId23"/>
    <p:sldId id="275" r:id="rId24"/>
    <p:sldId id="276" r:id="rId25"/>
    <p:sldId id="277" r:id="rId26"/>
    <p:sldId id="278" r:id="rId27"/>
    <p:sldId id="280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79952" autoAdjust="0"/>
  </p:normalViewPr>
  <p:slideViewPr>
    <p:cSldViewPr snapToGrid="0">
      <p:cViewPr>
        <p:scale>
          <a:sx n="75" d="100"/>
          <a:sy n="75" d="100"/>
        </p:scale>
        <p:origin x="199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E7A0-FC0B-4E32-9954-24B0A5C00B8F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2F1CE-B887-41DD-80BA-C157552E9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2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2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6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DF09A-26A5-C8E9-DE10-68E75909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DB159E-81B0-E8E7-31BE-DE6821242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DB113D-9B87-E1A4-180B-05DEC59F2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BC543-2BE0-67A0-DFFD-E86AEAEE6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9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431D-EA2C-3ACD-E34F-C6A5796E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F7EE2F-86FB-CFDC-74BC-A31F06CEE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41C6B7-CCAD-2624-ED52-B66109A49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Bellman </a:t>
            </a:r>
            <a:r>
              <a:rPr lang="ko-KR" altLang="en-US" b="1" dirty="0"/>
              <a:t>연산자 정의</a:t>
            </a:r>
            <a:endParaRPr lang="ko-KR" altLang="en-US" dirty="0"/>
          </a:p>
          <a:p>
            <a:r>
              <a:rPr lang="en-US" altLang="ko-KR" dirty="0"/>
              <a:t>T(V)(s)=∑a</a:t>
            </a:r>
            <a:r>
              <a:rPr lang="el-GR" altLang="ko-KR" dirty="0"/>
              <a:t>π(</a:t>
            </a:r>
            <a:r>
              <a:rPr lang="en-US" altLang="ko-KR" dirty="0" err="1"/>
              <a:t>a∣s</a:t>
            </a:r>
            <a:r>
              <a:rPr lang="en-US" altLang="ko-KR" dirty="0"/>
              <a:t>)∑</a:t>
            </a:r>
            <a:r>
              <a:rPr lang="en-US" altLang="ko-KR" dirty="0" err="1"/>
              <a:t>s′P</a:t>
            </a:r>
            <a:r>
              <a:rPr lang="en-US" altLang="ko-KR" dirty="0"/>
              <a:t>(s′∣</a:t>
            </a:r>
            <a:r>
              <a:rPr lang="en-US" altLang="ko-KR" dirty="0" err="1"/>
              <a:t>s,a</a:t>
            </a:r>
            <a:r>
              <a:rPr lang="en-US" altLang="ko-KR" dirty="0"/>
              <a:t>)[R(</a:t>
            </a:r>
            <a:r>
              <a:rPr lang="en-US" altLang="ko-KR" dirty="0" err="1"/>
              <a:t>s,a</a:t>
            </a:r>
            <a:r>
              <a:rPr lang="en-US" altLang="ko-KR" dirty="0"/>
              <a:t>)+</a:t>
            </a:r>
            <a:r>
              <a:rPr lang="el-GR" altLang="ko-KR" dirty="0"/>
              <a:t>γ</a:t>
            </a:r>
            <a:r>
              <a:rPr lang="en-US" altLang="ko-KR" dirty="0"/>
              <a:t>V(s′)]T(V)(s) = \</a:t>
            </a:r>
            <a:r>
              <a:rPr lang="en-US" altLang="ko-KR" dirty="0" err="1"/>
              <a:t>sum_a</a:t>
            </a:r>
            <a:r>
              <a:rPr lang="en-US" altLang="ko-KR" dirty="0"/>
              <a:t> \pi(</a:t>
            </a:r>
            <a:r>
              <a:rPr lang="en-US" altLang="ko-KR" dirty="0" err="1"/>
              <a:t>a|s</a:t>
            </a:r>
            <a:r>
              <a:rPr lang="en-US" altLang="ko-KR" dirty="0"/>
              <a:t>) \sum_{s'} P(s'|</a:t>
            </a:r>
            <a:r>
              <a:rPr lang="en-US" altLang="ko-KR" dirty="0" err="1"/>
              <a:t>s,a</a:t>
            </a:r>
            <a:r>
              <a:rPr lang="en-US" altLang="ko-KR" dirty="0"/>
              <a:t>) [R(</a:t>
            </a:r>
            <a:r>
              <a:rPr lang="en-US" altLang="ko-KR" dirty="0" err="1"/>
              <a:t>s,a</a:t>
            </a:r>
            <a:r>
              <a:rPr lang="en-US" altLang="ko-KR" dirty="0"/>
              <a:t>) + \gamma V(s')]T(V)(s)=a∑​</a:t>
            </a:r>
            <a:r>
              <a:rPr lang="el-GR" altLang="ko-KR" dirty="0"/>
              <a:t>π(</a:t>
            </a:r>
            <a:r>
              <a:rPr lang="en-US" altLang="ko-KR" dirty="0" err="1"/>
              <a:t>a∣s</a:t>
            </a:r>
            <a:r>
              <a:rPr lang="en-US" altLang="ko-KR" dirty="0"/>
              <a:t>)s′∑​P(s′∣</a:t>
            </a:r>
            <a:r>
              <a:rPr lang="en-US" altLang="ko-KR" dirty="0" err="1"/>
              <a:t>s,a</a:t>
            </a:r>
            <a:r>
              <a:rPr lang="en-US" altLang="ko-KR" dirty="0"/>
              <a:t>)[R(</a:t>
            </a:r>
            <a:r>
              <a:rPr lang="en-US" altLang="ko-KR" dirty="0" err="1"/>
              <a:t>s,a</a:t>
            </a:r>
            <a:r>
              <a:rPr lang="en-US" altLang="ko-KR" dirty="0"/>
              <a:t>)+</a:t>
            </a:r>
            <a:r>
              <a:rPr lang="el-GR" altLang="ko-KR" dirty="0"/>
              <a:t>γ</a:t>
            </a:r>
            <a:r>
              <a:rPr lang="en-US" altLang="ko-KR" dirty="0"/>
              <a:t>V(s′)] </a:t>
            </a:r>
            <a:r>
              <a:rPr lang="ko-KR" altLang="en-US" dirty="0"/>
              <a:t>두 값 함수 </a:t>
            </a:r>
            <a:r>
              <a:rPr lang="en-US" altLang="ko-KR" dirty="0"/>
              <a:t>V,UV, UV,U</a:t>
            </a:r>
            <a:r>
              <a:rPr lang="ko-KR" altLang="en-US" dirty="0"/>
              <a:t>의 차이를 비교</a:t>
            </a:r>
          </a:p>
          <a:p>
            <a:r>
              <a:rPr lang="ko-KR" altLang="en-US" dirty="0"/>
              <a:t>∥</a:t>
            </a:r>
            <a:r>
              <a:rPr lang="en-US" altLang="ko-KR" dirty="0"/>
              <a:t>T(V)−T(U)∥∞=</a:t>
            </a:r>
            <a:r>
              <a:rPr lang="en-US" altLang="ko-KR" dirty="0" err="1"/>
              <a:t>max⁡s∣T</a:t>
            </a:r>
            <a:r>
              <a:rPr lang="en-US" altLang="ko-KR" dirty="0"/>
              <a:t>(V)(s)−T(U)(s)∣\|T(V) - T(U)\|_\</a:t>
            </a:r>
            <a:r>
              <a:rPr lang="en-US" altLang="ko-KR" dirty="0" err="1"/>
              <a:t>infty</a:t>
            </a:r>
            <a:r>
              <a:rPr lang="en-US" altLang="ko-KR" dirty="0"/>
              <a:t> = \</a:t>
            </a:r>
            <a:r>
              <a:rPr lang="en-US" altLang="ko-KR" dirty="0" err="1"/>
              <a:t>max_s</a:t>
            </a:r>
            <a:r>
              <a:rPr lang="en-US" altLang="ko-KR" dirty="0"/>
              <a:t> |T(V)(s) - T(U)(s)|∥T(V)−T(U)∥∞​=</a:t>
            </a:r>
            <a:r>
              <a:rPr lang="en-US" altLang="ko-KR" dirty="0" err="1"/>
              <a:t>smax</a:t>
            </a:r>
            <a:r>
              <a:rPr lang="en-US" altLang="ko-KR" dirty="0"/>
              <a:t>​∣T(V)(s)−T(U)(s)∣ </a:t>
            </a:r>
            <a:r>
              <a:rPr lang="ko-KR" altLang="en-US" dirty="0"/>
              <a:t>이 차이가 </a:t>
            </a:r>
            <a:r>
              <a:rPr lang="el-GR" altLang="ko-KR" dirty="0"/>
              <a:t>γ⋅∥</a:t>
            </a:r>
            <a:r>
              <a:rPr lang="en-US" altLang="ko-KR" dirty="0"/>
              <a:t>V−U∥∞\gamma \</a:t>
            </a:r>
            <a:r>
              <a:rPr lang="en-US" altLang="ko-KR" dirty="0" err="1"/>
              <a:t>cdot</a:t>
            </a:r>
            <a:r>
              <a:rPr lang="en-US" altLang="ko-KR" dirty="0"/>
              <a:t> \|V - U\|_\</a:t>
            </a:r>
            <a:r>
              <a:rPr lang="en-US" altLang="ko-KR" dirty="0" err="1"/>
              <a:t>infty</a:t>
            </a:r>
            <a:r>
              <a:rPr lang="el-GR" altLang="ko-KR" dirty="0"/>
              <a:t>γ⋅∥</a:t>
            </a:r>
            <a:r>
              <a:rPr lang="en-US" altLang="ko-KR" dirty="0"/>
              <a:t>V−U∥∞​</a:t>
            </a:r>
            <a:r>
              <a:rPr lang="ko-KR" altLang="en-US" dirty="0"/>
              <a:t>보다 작거나 같음을 증명합니다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. </a:t>
            </a:r>
            <a:r>
              <a:rPr lang="ko-KR" altLang="en-US" b="1" dirty="0"/>
              <a:t>두 연산자의 차이 계산</a:t>
            </a:r>
          </a:p>
          <a:p>
            <a:r>
              <a:rPr lang="ko-KR" altLang="en-US" dirty="0"/>
              <a:t>∣</a:t>
            </a:r>
            <a:r>
              <a:rPr lang="en-US" altLang="ko-KR" dirty="0"/>
              <a:t>T(V)(s)−T(U)(s)∣=∣∑a</a:t>
            </a:r>
            <a:r>
              <a:rPr lang="el-GR" altLang="ko-KR" dirty="0"/>
              <a:t>π(</a:t>
            </a:r>
            <a:r>
              <a:rPr lang="en-US" altLang="ko-KR" dirty="0" err="1"/>
              <a:t>a∣s</a:t>
            </a:r>
            <a:r>
              <a:rPr lang="en-US" altLang="ko-KR" dirty="0"/>
              <a:t>)∑</a:t>
            </a:r>
            <a:r>
              <a:rPr lang="en-US" altLang="ko-KR" dirty="0" err="1"/>
              <a:t>s′P</a:t>
            </a:r>
            <a:r>
              <a:rPr lang="en-US" altLang="ko-KR" dirty="0"/>
              <a:t>(s′∣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el-GR" altLang="ko-KR" dirty="0"/>
              <a:t>γ(</a:t>
            </a:r>
            <a:r>
              <a:rPr lang="en-US" altLang="ko-KR" dirty="0"/>
              <a:t>V(s′)−U(s′))∣|T(V)(s) - T(U)(s)| = \left| \</a:t>
            </a:r>
            <a:r>
              <a:rPr lang="en-US" altLang="ko-KR" dirty="0" err="1"/>
              <a:t>sum_a</a:t>
            </a:r>
            <a:r>
              <a:rPr lang="en-US" altLang="ko-KR" dirty="0"/>
              <a:t> \pi(</a:t>
            </a:r>
            <a:r>
              <a:rPr lang="en-US" altLang="ko-KR" dirty="0" err="1"/>
              <a:t>a|s</a:t>
            </a:r>
            <a:r>
              <a:rPr lang="en-US" altLang="ko-KR" dirty="0"/>
              <a:t>) \sum_{s'} P(s'|</a:t>
            </a:r>
            <a:r>
              <a:rPr lang="en-US" altLang="ko-KR" dirty="0" err="1"/>
              <a:t>s,a</a:t>
            </a:r>
            <a:r>
              <a:rPr lang="en-US" altLang="ko-KR" dirty="0"/>
              <a:t>) \gamma (V(s') - U(s')) \right|∣T(V)(s)−T(U)(s)∣=</a:t>
            </a:r>
          </a:p>
          <a:p>
            <a:endParaRPr lang="en-US" altLang="ko-KR" dirty="0"/>
          </a:p>
          <a:p>
            <a:r>
              <a:rPr lang="ko-KR" altLang="en-US" dirty="0"/>
              <a:t>따라서 **</a:t>
            </a:r>
            <a:r>
              <a:rPr lang="en-US" altLang="ko-KR" dirty="0"/>
              <a:t>TTT**</a:t>
            </a:r>
            <a:r>
              <a:rPr lang="ko-KR" altLang="en-US" dirty="0"/>
              <a:t>는 </a:t>
            </a:r>
            <a:r>
              <a:rPr lang="en-US" altLang="ko-KR" dirty="0"/>
              <a:t>contraction </a:t>
            </a:r>
            <a:r>
              <a:rPr lang="ko-KR" altLang="en-US" dirty="0"/>
              <a:t>이고</a:t>
            </a:r>
            <a:r>
              <a:rPr lang="en-US" altLang="ko-KR" dirty="0"/>
              <a:t>, value iteration</a:t>
            </a:r>
            <a:r>
              <a:rPr lang="ko-KR" altLang="en-US" dirty="0"/>
              <a:t>은 **유일한 </a:t>
            </a:r>
            <a:r>
              <a:rPr lang="ko-KR" altLang="en-US" dirty="0" err="1"/>
              <a:t>고정점</a:t>
            </a:r>
            <a:r>
              <a:rPr lang="ko-KR" altLang="en-US" dirty="0"/>
              <a:t> </a:t>
            </a:r>
            <a:r>
              <a:rPr lang="en-US" altLang="ko-KR" dirty="0"/>
              <a:t>V∗V^*V∗**</a:t>
            </a:r>
            <a:r>
              <a:rPr lang="ko-KR" altLang="en-US" dirty="0"/>
              <a:t>에 수렴합니다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3154F-B99E-3644-B140-A6C47E605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1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3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2F1CE-B887-41DD-80BA-C157552E90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6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DCF8C-738F-C391-5067-AD108C197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8C1E60-D653-F49E-6E78-3204333BE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542FA-EA93-573C-B2BC-E6EF9B79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47C25C-E54C-F850-4FB5-1480E256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5B7D5-476D-C3C3-5ADF-0AE4104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0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D8D1D-41F8-C43F-8EBC-C438C307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97106A-C69B-15F4-8964-534511C7A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03282-B799-07ED-72BF-AEDCD0B0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F93DC-C7AF-A3ED-75E0-250D3EE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9662D-8236-B9E8-B945-1F867873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4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FDF381-627D-75C4-23DF-2A1836749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D898A-31BB-1D39-1AC0-58E9055EF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10696-AED8-BCB6-BC75-1DD1F7F9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2871-0EE6-0D66-B014-7CE62C5B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036AE-66C4-C8CB-F78D-F53EE89C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3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C39CE-5CF9-ABAF-089A-DB5131E9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F1EDE-0884-FEBD-C624-B7A4F0C9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A7B19-AFF7-EEC4-78C2-0366AF5A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59ED0-336F-54F0-5C91-6CEB8DC5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4484F-C6E3-B859-C753-17F9ECE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5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33012-322A-E996-71C7-9C0EC2D8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2AD0E-BCE5-F97B-E4F2-D57CE663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A54AA-2527-D47F-4C70-3B198DA8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0D975-808F-321B-FB24-2C429894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D2D98-A269-B4B0-0178-77B6F34E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2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E1FF3-7210-9DC7-6260-C368B5D0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F3B63-7A0A-1D33-8728-70DF5564E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D2D5C-539F-CC89-8DB7-33B074B17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9B9A0B-2011-CE01-7904-34E206D4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11C434-FFAD-E1BF-4832-93E820F3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838486-C118-94C5-688C-4BB80161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0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E572-AD43-15A7-79DA-9A84E8C1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A4371-81E0-F2F2-9C11-3A0A212B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AD125D-DFD6-4293-C254-2D4555D84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B06111-7766-A6B4-92BA-87FE7C158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9457B2-7DCF-6336-0F72-A013C0622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796E5-8C1E-D452-514C-D584759F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1594CC-399E-8A30-8A69-12755807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550E54-40E5-488E-F0C5-B39851C1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3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227E-9F09-0C21-1090-2D99D8A1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3FA0C1-ECF3-A069-88DB-DE4B2858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61772E-08E9-97DF-1D9C-003C23A1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6F9942-A833-0280-298D-11B6B6F0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33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2AF47D-BA05-82E1-C476-D54D8260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C7083E-F68B-6896-6866-2E95A940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44BF6-EF3F-5A7E-7D75-D32B0C62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93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3412-365F-7244-7DE1-06EED779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C424CA-3256-A132-B4E8-004690FE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2665F6-8162-58DD-3EC5-56E0F40D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052E7-B413-BFBE-6EBF-AEEA6141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FA9B1-21B0-A5C7-F7C8-6A8144B7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EB3EEA-5DB9-7E5A-D1D5-003DA022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5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465B8-DB06-A20B-544A-514746A3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952523-3282-2B4C-AF9A-04E76D355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6C9F56-2B78-3DD8-9E99-C92078722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68DEF-AE04-7DB0-105A-70A81034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EF94C-6B21-0E1F-05F7-26EAA1AD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8E5F6-1E5E-D756-22E8-2419F677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038D0-179D-39A4-F104-B4F243B7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83EAD-827F-3C9B-9243-5F690831A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05773-3EDC-2DE2-6F7B-EC5D45AE9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853264-022D-488C-BAA3-A276926FA72C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8E86E-E49B-1E15-2F60-F1B0D3A9D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81B6C-89FD-9BD2-5116-70D1330AE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360A3-A633-460D-8850-9E74848922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0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0C0A7F3-04AE-57B0-A9B0-0BE7E725BDEC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A0F5D1-A584-40F3-1B48-07F2AA09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287171"/>
            <a:ext cx="7984464" cy="7432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DF0E6-9A14-8D23-5760-09E17FE455D7}"/>
              </a:ext>
            </a:extLst>
          </p:cNvPr>
          <p:cNvSpPr txBox="1"/>
          <p:nvPr/>
        </p:nvSpPr>
        <p:spPr>
          <a:xfrm>
            <a:off x="6299200" y="1893837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DLaM Display" panose="020F0502020204030204" pitchFamily="2" charset="0"/>
              </a:rPr>
              <a:t>디펜스 게임의 </a:t>
            </a:r>
            <a:endParaRPr lang="en-US" altLang="ko-KR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DLaM Display" panose="020F0502020204030204" pitchFamily="2" charset="0"/>
            </a:endParaRPr>
          </a:p>
          <a:p>
            <a:pPr algn="r"/>
            <a:r>
              <a:rPr lang="ko-KR" altLang="en-US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DLaM Display" panose="020F0502020204030204" pitchFamily="2" charset="0"/>
              </a:rPr>
              <a:t>에이전트가 되었다</a:t>
            </a:r>
          </a:p>
        </p:txBody>
      </p:sp>
    </p:spTree>
    <p:extLst>
      <p:ext uri="{BB962C8B-B14F-4D97-AF65-F5344CB8AC3E}">
        <p14:creationId xmlns:p14="http://schemas.microsoft.com/office/powerpoint/2010/main" val="115075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510C-D88F-26F0-BF6F-B7930963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50AA12-D252-1B0B-1540-BC293C61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512245"/>
            <a:ext cx="5740400" cy="383350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80FFB65-BA08-D435-AC77-67C04E0BD233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BBC5E1D0-14D3-6F40-A43A-634CEC258B3B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  </a:t>
            </a:r>
            <a:r>
              <a:rPr lang="ko-KR" altLang="en-US" dirty="0" err="1"/>
              <a:t>쁘</a:t>
            </a:r>
            <a:r>
              <a:rPr lang="ko-KR" altLang="en-US" dirty="0"/>
              <a:t>  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7F0005-9CC1-4CE0-62C3-75FFB56C73FF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괴   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5C9B89-C504-85DF-0D39-68178F56B4CF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15B2B-DD4A-4A5F-313B-1BBCEF534BE1}"/>
              </a:ext>
            </a:extLst>
          </p:cNvPr>
          <p:cNvSpPr txBox="1"/>
          <p:nvPr/>
        </p:nvSpPr>
        <p:spPr>
          <a:xfrm>
            <a:off x="6286500" y="309225"/>
            <a:ext cx="55498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지피지기면 백전백승이라 하였으니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적을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알아야합니다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사령관님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저들은 앞뒤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안가리고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성문으로 달려들지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HP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는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100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정도 되는 것 같습니다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놈들은 발리스타로 명중할 시 한 방에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대포로 명중할 시에는 두 방만에 죽일 수 있다네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공격력은 마리당 약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10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정도군요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그리 위험해 보이지 않는데요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아니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그래도 뭉치면 위험하다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자세히 보면 두가지 유형의 자세가 있는데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서서 걷는 쪽이 더 빠른 속도를 가지고 있다네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319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7AD3-003C-DF47-AAD3-0620D604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8BA99F1-4DC6-D30B-29C7-890A65B3B03F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F0CD643-8A9A-1795-D6E3-A5B36FAC5EBB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멋  지  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8FC0FD-34CE-F169-2100-6FBE99F6DCD9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   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668610-61A1-1E7E-686B-BC05DFFEE93B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357E5D-52CE-DB62-5F01-7925B7ECBB9B}"/>
              </a:ext>
            </a:extLst>
          </p:cNvPr>
          <p:cNvSpPr txBox="1"/>
          <p:nvPr/>
        </p:nvSpPr>
        <p:spPr>
          <a:xfrm>
            <a:off x="6197602" y="612844"/>
            <a:ext cx="57308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크하핫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역시 저희 남부전선의 자랑인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다크니스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골든 크로스 클로버 로드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“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전선이군요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!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이름이 너무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길군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성벽의 내구도는 약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1000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정도인 것 같습니다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성벽의 내구도를 최대한 유지하면서 전투해야만 한다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성벽 안에는 지켜야 할 중요한 핵이 있죠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그렇다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 전선 전체의 동력을 담당하는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미라클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매지컬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레인보우 샤프 크리스탈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”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 존재하지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436A4A-162E-903B-0461-B75FF625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4" y="1512246"/>
            <a:ext cx="5822949" cy="37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0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3DA9-3D3A-8F21-C7CF-5D4BC72D3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8BC2F9-4E31-3DAC-3EB4-1D84EA86E060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55FA335-C0B5-A423-4D97-B9F64B125F35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  </a:t>
            </a:r>
            <a:r>
              <a:rPr lang="ko-KR" altLang="en-US" dirty="0" err="1"/>
              <a:t>쁘</a:t>
            </a:r>
            <a:r>
              <a:rPr lang="ko-KR" altLang="en-US" dirty="0"/>
              <a:t>  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7EB6D0-7579-25A7-7EC6-807F1762BE8D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   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6A6F20-C59C-B6ED-0BB0-2B825E1153F1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1CEBB5-CFF2-39C9-55B3-35809C9EE381}"/>
              </a:ext>
            </a:extLst>
          </p:cNvPr>
          <p:cNvSpPr txBox="1"/>
          <p:nvPr/>
        </p:nvSpPr>
        <p:spPr>
          <a:xfrm>
            <a:off x="6158602" y="3013499"/>
            <a:ext cx="573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이게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“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미라클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매지컬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레인보우 샤프 크리스탈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”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화요일 저녁에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ppt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만드느라 힘드니 이하는 생략하겠다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AC1850-3348-3D6B-FFC0-2F8042D3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7" y="1555748"/>
            <a:ext cx="5641073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8413-266F-A77D-88F0-0468DFE4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8983B7-F683-0659-F2B4-D7C6ED37A838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5199577-3EFE-7D8D-E4BB-B0D00B93EADF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  </a:t>
            </a:r>
            <a:r>
              <a:rPr lang="ko-KR" altLang="en-US" dirty="0" err="1"/>
              <a:t>쁘</a:t>
            </a:r>
            <a:r>
              <a:rPr lang="ko-KR" altLang="en-US" dirty="0"/>
              <a:t>  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924037-1783-D120-A42B-6D2943F14718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   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BCB0D27-E44D-AC00-FAF5-A4A1DA50DA8B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40FE3E-903B-77B5-72C5-B5BA05AC9B34}"/>
              </a:ext>
            </a:extLst>
          </p:cNvPr>
          <p:cNvSpPr txBox="1"/>
          <p:nvPr/>
        </p:nvSpPr>
        <p:spPr>
          <a:xfrm>
            <a:off x="6158602" y="3013499"/>
            <a:ext cx="5730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마찬가지로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발리스타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공격력은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100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이다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재장전 시간은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2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초이고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최대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20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번 사용할 수 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물자가 적으니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최대한 아낄수록 좋다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9D267-A184-5B9D-5F69-6B6B7D68B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9" y="1512245"/>
            <a:ext cx="5598420" cy="37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4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C65A-3519-9875-62BD-25BD973D7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BD80C5-ED8D-3249-2E86-B25C8685F758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2A9E7F-FD87-BEA0-09D5-9208B2835B96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펑   </a:t>
            </a:r>
            <a:r>
              <a:rPr lang="ko-KR" altLang="en-US" dirty="0" err="1"/>
              <a:t>펑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D8E22B2-CCD4-21C3-0BEE-7BCB299B6DB6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  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1A2492-953F-3CBC-10EC-A68808E8F0F4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94CCAD-CCFB-0F11-6728-25C149E9F4A8}"/>
              </a:ext>
            </a:extLst>
          </p:cNvPr>
          <p:cNvSpPr txBox="1"/>
          <p:nvPr/>
        </p:nvSpPr>
        <p:spPr>
          <a:xfrm>
            <a:off x="6158602" y="3013499"/>
            <a:ext cx="5730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대포이다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공격력은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50,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범위공격을 하며 여러 적에게 피해를 입힌다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재장전 시간은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5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초이며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최대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10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번 사용할 수 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마찬가지로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물자가 적으니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최대한 아낄수록 좋다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F21C69-5F19-8CF9-314F-95D94D6F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477957"/>
            <a:ext cx="5194298" cy="38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D62B-47E8-D54E-0067-E8735DE3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8B41DC3-1703-6FF0-DA53-5083B319772C}"/>
              </a:ext>
            </a:extLst>
          </p:cNvPr>
          <p:cNvCxnSpPr/>
          <p:nvPr/>
        </p:nvCxnSpPr>
        <p:spPr>
          <a:xfrm flipV="1">
            <a:off x="2032000" y="5345754"/>
            <a:ext cx="0" cy="59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EBA7BC4-EFE9-1280-6B7E-DD5A02E27E4B}"/>
              </a:ext>
            </a:extLst>
          </p:cNvPr>
          <p:cNvSpPr/>
          <p:nvPr/>
        </p:nvSpPr>
        <p:spPr>
          <a:xfrm>
            <a:off x="889001" y="5943600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뜨</a:t>
            </a:r>
            <a:r>
              <a:rPr lang="ko-KR" altLang="en-US" dirty="0"/>
              <a:t>  겁  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9406AB-FF7F-0477-D241-1C9D480786EF}"/>
              </a:ext>
            </a:extLst>
          </p:cNvPr>
          <p:cNvSpPr/>
          <p:nvPr/>
        </p:nvSpPr>
        <p:spPr>
          <a:xfrm>
            <a:off x="3403601" y="165099"/>
            <a:ext cx="2285998" cy="7493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3276695-9F63-46EC-513A-1139F66C4EF4}"/>
              </a:ext>
            </a:extLst>
          </p:cNvPr>
          <p:cNvCxnSpPr>
            <a:stCxn id="8" idx="4"/>
          </p:cNvCxnSpPr>
          <p:nvPr/>
        </p:nvCxnSpPr>
        <p:spPr>
          <a:xfrm>
            <a:off x="4546600" y="914399"/>
            <a:ext cx="0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5C5A44-F3EE-2165-1FA5-16CF0DFF9A4F}"/>
              </a:ext>
            </a:extLst>
          </p:cNvPr>
          <p:cNvSpPr txBox="1"/>
          <p:nvPr/>
        </p:nvSpPr>
        <p:spPr>
          <a:xfrm>
            <a:off x="6158602" y="3013499"/>
            <a:ext cx="5730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ㄴ박춘배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마찬가지로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..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염병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불길을 만들어 적들의 진입을 지연시키는 역할을 한다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오직 한 에피소드에 한 번 사용할 수 있다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ㄴ김봉팔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화염병의 활용이 핵심이 되겠군요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375E30-84D9-0064-B9A2-8417B6D6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3" y="1520825"/>
            <a:ext cx="5571858" cy="38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3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321B3-CF0B-BB06-D009-C123A3AD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944E90-5800-9EFA-F2D7-9BB1350EA6EB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챕터 </a:t>
            </a:r>
            <a:r>
              <a:rPr lang="en-US" altLang="ko-KR" sz="3600" dirty="0"/>
              <a:t>2. REINFORCEMENT LEARNING</a:t>
            </a:r>
          </a:p>
        </p:txBody>
      </p:sp>
      <p:pic>
        <p:nvPicPr>
          <p:cNvPr id="2" name="두둥(북소리(1)">
            <a:hlinkClick r:id="" action="ppaction://media"/>
            <a:extLst>
              <a:ext uri="{FF2B5EF4-FFF2-40B4-BE49-F238E27FC236}">
                <a16:creationId xmlns:a16="http://schemas.microsoft.com/office/drawing/2014/main" id="{CD43E2F3-E2AB-7051-DD05-7EFC21F5A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7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2283-9767-03E8-851D-9D3BAA2C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강화 학습 - IT 위키">
            <a:extLst>
              <a:ext uri="{FF2B5EF4-FFF2-40B4-BE49-F238E27FC236}">
                <a16:creationId xmlns:a16="http://schemas.microsoft.com/office/drawing/2014/main" id="{9B80E5FE-E64B-5253-7C70-2AE72F48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12" y="1654988"/>
            <a:ext cx="9240175" cy="354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1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67BF-7A64-2654-2EEA-CB988DFC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ty] ML-Agent 구조 및 간단한 학습 진행">
            <a:extLst>
              <a:ext uri="{FF2B5EF4-FFF2-40B4-BE49-F238E27FC236}">
                <a16:creationId xmlns:a16="http://schemas.microsoft.com/office/drawing/2014/main" id="{0BBD72E4-5383-700A-A77F-31AD083A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58" y="1085850"/>
            <a:ext cx="9844883" cy="49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7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761B-E08D-5681-BA79-40630B03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DodgeBall을 플레이하는 ML-Agents">
            <a:extLst>
              <a:ext uri="{FF2B5EF4-FFF2-40B4-BE49-F238E27FC236}">
                <a16:creationId xmlns:a16="http://schemas.microsoft.com/office/drawing/2014/main" id="{F00F25C5-7C04-AF52-D4D1-3F16CDFA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0"/>
            <a:ext cx="1143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9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150D-1ABB-9A3F-02DE-F5DE0266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36A43E1-845A-A06E-E5A5-6BCD49381F82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한적한 남부전선</a:t>
            </a:r>
            <a:r>
              <a:rPr lang="en-US" altLang="ko-KR" sz="3600" dirty="0"/>
              <a:t>..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0212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6B8B-9B29-65F1-5050-7D4A20F3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FCDFD-3CA0-298C-117E-1D3E18DAAED2}"/>
              </a:ext>
            </a:extLst>
          </p:cNvPr>
          <p:cNvSpPr txBox="1"/>
          <p:nvPr/>
        </p:nvSpPr>
        <p:spPr>
          <a:xfrm>
            <a:off x="457200" y="419100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MDP</a:t>
            </a:r>
            <a:endParaRPr lang="ko-KR" altLang="en-US" sz="36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7700D-1114-EB2C-8CDC-067C8716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295400"/>
            <a:ext cx="4749800" cy="1124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0CED3-CED0-21AB-94DF-DFC594846742}"/>
              </a:ext>
            </a:extLst>
          </p:cNvPr>
          <p:cNvSpPr txBox="1"/>
          <p:nvPr/>
        </p:nvSpPr>
        <p:spPr>
          <a:xfrm>
            <a:off x="1270000" y="2678698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S =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상태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-&gt;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적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괴물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에 대한 정보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잔탄수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각 무기들의 재장전 시간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발리스타의 각도 등</a:t>
            </a:r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A =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액션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-&gt;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발리스타 발사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대포 발사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화염병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투척등의</a:t>
            </a:r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P =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상태 전이 확률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-&gt;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기본 세팅으로 사용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. </a:t>
            </a: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R =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보상함수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-&gt;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다음 페이지에 설명</a:t>
            </a:r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l-GR" altLang="ko-KR" sz="2400" dirty="0">
                <a:latin typeface="프리젠테이션 6 SemiBold" pitchFamily="2" charset="-127"/>
                <a:ea typeface="프리젠테이션 6 SemiBold" pitchFamily="2" charset="-127"/>
              </a:rPr>
              <a:t>γ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 =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할인율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, -&gt;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미래 보상과 즉각적인 보상을 얼마나 반영할지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결정하는 계수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-&gt; 0.9~0.99</a:t>
            </a:r>
            <a:endParaRPr lang="ko-KR" altLang="en-US" sz="2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79B4D0-DE02-18AA-7EFA-8D13DDB1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8220"/>
            <a:ext cx="5160178" cy="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1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1AB2C-972D-5D30-001E-DD8162B2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BFFF40-99CE-1C8F-8522-C5E9DD08F71F}"/>
              </a:ext>
            </a:extLst>
          </p:cNvPr>
          <p:cNvSpPr txBox="1"/>
          <p:nvPr/>
        </p:nvSpPr>
        <p:spPr>
          <a:xfrm>
            <a:off x="457200" y="4191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보상함수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DA591D-8A14-4680-EF66-09A2FA7D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4" y="2540000"/>
            <a:ext cx="190464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D5A71-6912-185B-FBD9-E3441C8DA932}"/>
              </a:ext>
            </a:extLst>
          </p:cNvPr>
          <p:cNvSpPr txBox="1"/>
          <p:nvPr/>
        </p:nvSpPr>
        <p:spPr>
          <a:xfrm>
            <a:off x="2207174" y="2937808"/>
            <a:ext cx="9265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성문이 파괴된 경우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) -20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sz="24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성문이 파괴되지 않고 수비에 성공한 경우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) +(20 – (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감소한 성문의 체력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/ 100) + (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발리스타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잔탄수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/ 2) + (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대포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잔탄수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) + (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화염병 사용 </a:t>
            </a:r>
            <a:r>
              <a:rPr lang="ko-KR" altLang="en-US" sz="2400" dirty="0" err="1">
                <a:latin typeface="프리젠테이션 6 SemiBold" pitchFamily="2" charset="-127"/>
                <a:ea typeface="프리젠테이션 6 SemiBold" pitchFamily="2" charset="-127"/>
              </a:rPr>
              <a:t>안했을</a:t>
            </a:r>
            <a:r>
              <a:rPr lang="ko-KR" altLang="en-US" sz="2400" dirty="0">
                <a:latin typeface="프리젠테이션 6 SemiBold" pitchFamily="2" charset="-127"/>
                <a:ea typeface="프리젠테이션 6 SemiBold" pitchFamily="2" charset="-127"/>
              </a:rPr>
              <a:t> 경우 </a:t>
            </a:r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+ 10)</a:t>
            </a:r>
          </a:p>
          <a:p>
            <a:r>
              <a:rPr lang="en-US" altLang="ko-KR" sz="2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sz="2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47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741E-63EB-4CF3-03D4-FE5034ED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74D29-5B81-FFB5-EB83-4E9539E1C4EB}"/>
              </a:ext>
            </a:extLst>
          </p:cNvPr>
          <p:cNvSpPr txBox="1"/>
          <p:nvPr/>
        </p:nvSpPr>
        <p:spPr>
          <a:xfrm>
            <a:off x="457200" y="4191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보상함수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00276-FE6A-74D0-F127-1A7F2C61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5" y="3081338"/>
            <a:ext cx="4994275" cy="23791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DF651B-93E2-45A7-0E60-9D50545D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64" y="985316"/>
            <a:ext cx="7600472" cy="173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6E84-1B8D-6534-656E-915148DE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8C71D-6201-B89E-9F54-5FAEC77EC71B}"/>
              </a:ext>
            </a:extLst>
          </p:cNvPr>
          <p:cNvSpPr txBox="1"/>
          <p:nvPr/>
        </p:nvSpPr>
        <p:spPr>
          <a:xfrm>
            <a:off x="457200" y="4191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프리젠테이션 6 SemiBold" pitchFamily="2" charset="-127"/>
                <a:ea typeface="프리젠테이션 6 SemiBold" pitchFamily="2" charset="-127"/>
              </a:rPr>
              <a:t>슈도코드</a:t>
            </a:r>
            <a:endParaRPr lang="ko-KR" altLang="en-US" sz="36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8B1593-CFD0-69BF-FB81-8EBF06E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69" y="209550"/>
            <a:ext cx="4421121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0F84-241D-C35E-52A8-6A8598500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668E8E-A5BB-F81C-924E-366BE1A40B62}"/>
              </a:ext>
            </a:extLst>
          </p:cNvPr>
          <p:cNvSpPr txBox="1"/>
          <p:nvPr/>
        </p:nvSpPr>
        <p:spPr>
          <a:xfrm>
            <a:off x="457200" y="419100"/>
            <a:ext cx="31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정책 반복의 </a:t>
            </a:r>
            <a:r>
              <a:rPr lang="ko-KR" altLang="en-US" sz="3600" dirty="0" err="1">
                <a:latin typeface="프리젠테이션 6 SemiBold" pitchFamily="2" charset="-127"/>
                <a:ea typeface="프리젠테이션 6 SemiBold" pitchFamily="2" charset="-127"/>
              </a:rPr>
              <a:t>수렴성</a:t>
            </a:r>
            <a:endParaRPr lang="ko-KR" altLang="en-US" sz="36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433" name="_x348118960">
            <a:extLst>
              <a:ext uri="{FF2B5EF4-FFF2-40B4-BE49-F238E27FC236}">
                <a16:creationId xmlns:a16="http://schemas.microsoft.com/office/drawing/2014/main" id="{7B1DD9B0-F1F6-2F33-EA2D-46C49B689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75" y="256730"/>
            <a:ext cx="6081712" cy="63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22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29CB7-CC1D-6B5F-376E-D263AAF4B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5248E9B-52BF-9851-AACA-906FA0B35D24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챕터 </a:t>
            </a:r>
            <a:r>
              <a:rPr lang="en-US" altLang="ko-KR" sz="3600" dirty="0"/>
              <a:t>3. LEARNING</a:t>
            </a:r>
          </a:p>
        </p:txBody>
      </p:sp>
      <p:pic>
        <p:nvPicPr>
          <p:cNvPr id="2" name="두둥(북소리(1)">
            <a:hlinkClick r:id="" action="ppaction://media"/>
            <a:extLst>
              <a:ext uri="{FF2B5EF4-FFF2-40B4-BE49-F238E27FC236}">
                <a16:creationId xmlns:a16="http://schemas.microsoft.com/office/drawing/2014/main" id="{47A073F7-F543-5ACB-52B3-4B8841E29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7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872F-DBAD-82A3-83D1-D3A72EF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D541D-77CB-369D-3CB9-5A4CE551C853}"/>
              </a:ext>
            </a:extLst>
          </p:cNvPr>
          <p:cNvSpPr txBox="1"/>
          <p:nvPr/>
        </p:nvSpPr>
        <p:spPr>
          <a:xfrm>
            <a:off x="457200" y="41910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67A3F-BDD1-8617-5E30-22E03E09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48565"/>
            <a:ext cx="5618531" cy="35617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F6FBC3-8613-9082-BF7E-1A2F17BE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36" y="442778"/>
            <a:ext cx="5684469" cy="41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78E7-9C45-D0C6-DC47-E8257945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C2105-606C-F3D3-3E71-6DD3C2930974}"/>
              </a:ext>
            </a:extLst>
          </p:cNvPr>
          <p:cNvSpPr txBox="1"/>
          <p:nvPr/>
        </p:nvSpPr>
        <p:spPr>
          <a:xfrm>
            <a:off x="457200" y="41910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학습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EC3A11-A0C8-6499-625F-C9FC803D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065431"/>
            <a:ext cx="79914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E8E8F-0B76-A356-DBCD-726BDEFC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DDEE4-A5D3-BEE9-8E6E-7D5AFCFE1E54}"/>
              </a:ext>
            </a:extLst>
          </p:cNvPr>
          <p:cNvSpPr txBox="1"/>
          <p:nvPr/>
        </p:nvSpPr>
        <p:spPr>
          <a:xfrm>
            <a:off x="457200" y="41910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C3D66-4F3D-B171-A60E-CC1FC7BC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87" y="2066924"/>
            <a:ext cx="4469413" cy="3238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3F324-78B8-7270-C0EA-D3CA3CBC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2" y="2180867"/>
            <a:ext cx="44481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F7F9-7051-5014-FDBB-4B3C4029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C1BEAB4-3E34-97BC-CFB9-1C957E4A67D9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정찰병 </a:t>
            </a:r>
            <a:r>
              <a:rPr lang="en-US" altLang="ko-KR" sz="3600" dirty="0"/>
              <a:t>1 : </a:t>
            </a:r>
            <a:r>
              <a:rPr lang="ko-KR" altLang="en-US" sz="3600" dirty="0" err="1"/>
              <a:t>크아악</a:t>
            </a:r>
            <a:r>
              <a:rPr lang="ko-KR" altLang="en-US" sz="3600" dirty="0"/>
              <a:t> 괴물이다</a:t>
            </a:r>
          </a:p>
        </p:txBody>
      </p:sp>
    </p:spTree>
    <p:extLst>
      <p:ext uri="{BB962C8B-B14F-4D97-AF65-F5344CB8AC3E}">
        <p14:creationId xmlns:p14="http://schemas.microsoft.com/office/powerpoint/2010/main" val="372729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E7AB-7FA6-9112-567E-3C5B077F0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E01865F-82AE-8831-03AE-B2FD5D73C350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괴물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ㅇㅣㄴ</a:t>
            </a:r>
            <a:r>
              <a:rPr lang="en-US" altLang="ko-KR" sz="3600" dirty="0"/>
              <a:t>…</a:t>
            </a:r>
            <a:r>
              <a:rPr lang="ko-KR" altLang="en-US" sz="3600" dirty="0" err="1"/>
              <a:t>ㄱㅏㄴ</a:t>
            </a:r>
            <a:r>
              <a:rPr lang="en-US" altLang="ko-KR" sz="3600" dirty="0"/>
              <a:t>…….. </a:t>
            </a:r>
            <a:r>
              <a:rPr lang="ko-KR" altLang="en-US" sz="3600" dirty="0" err="1"/>
              <a:t>ㅈㅜㄱ</a:t>
            </a:r>
            <a:r>
              <a:rPr lang="en-US" altLang="ko-KR" sz="3600" dirty="0"/>
              <a:t>..</a:t>
            </a:r>
            <a:r>
              <a:rPr lang="ko-KR" altLang="en-US" sz="3600" dirty="0" err="1"/>
              <a:t>ㅇㅣㄴ</a:t>
            </a:r>
            <a:r>
              <a:rPr lang="en-US" altLang="ko-KR" sz="3600" dirty="0"/>
              <a:t>..</a:t>
            </a:r>
            <a:r>
              <a:rPr lang="ko-KR" altLang="en-US" sz="3600" dirty="0" err="1"/>
              <a:t>ㄷㅏ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6399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984F5-B8C3-33E9-8BD3-117DC177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51E5D32-C00B-1B69-33B7-EF4E7DE6E277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총사령관 </a:t>
            </a:r>
            <a:r>
              <a:rPr lang="en-US" altLang="ko-KR" sz="3600" dirty="0"/>
              <a:t>32.5</a:t>
            </a:r>
            <a:r>
              <a:rPr lang="ko-KR" altLang="en-US" sz="3600" dirty="0" err="1"/>
              <a:t>년차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박춘배</a:t>
            </a:r>
            <a:r>
              <a:rPr lang="ko-KR" altLang="en-US" sz="3600" dirty="0"/>
              <a:t>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막아야한다</a:t>
            </a:r>
            <a:r>
              <a:rPr lang="en-US" altLang="ko-KR" sz="3600" dirty="0"/>
              <a:t>..!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1541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C320-287F-211F-C3B8-C13D7BE4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665F96-3123-A60E-60D2-1493DB5840FE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총사령관 </a:t>
            </a:r>
            <a:r>
              <a:rPr lang="en-US" altLang="ko-KR" sz="3600" dirty="0"/>
              <a:t>32.5</a:t>
            </a:r>
            <a:r>
              <a:rPr lang="ko-KR" altLang="en-US" sz="3600" dirty="0" err="1"/>
              <a:t>년차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박춘배</a:t>
            </a:r>
            <a:r>
              <a:rPr lang="ko-KR" altLang="en-US" sz="3600" dirty="0"/>
              <a:t> </a:t>
            </a:r>
            <a:r>
              <a:rPr lang="en-US" altLang="ko-KR" sz="3600" dirty="0"/>
              <a:t>: </a:t>
            </a:r>
            <a:r>
              <a:rPr lang="ko-KR" altLang="en-US" sz="3600" dirty="0"/>
              <a:t>근데 어떻게 막지</a:t>
            </a:r>
            <a:r>
              <a:rPr lang="en-US" altLang="ko-KR" sz="3600" dirty="0"/>
              <a:t>..?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3655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87242-C666-8736-939E-568773471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7A9E7F-4805-EA69-1566-0416C19A97AD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총사령관 보좌관 </a:t>
            </a:r>
            <a:r>
              <a:rPr lang="en-US" altLang="ko-KR" sz="3600" dirty="0"/>
              <a:t>32.5</a:t>
            </a:r>
            <a:r>
              <a:rPr lang="ko-KR" altLang="en-US" sz="3600" dirty="0" err="1"/>
              <a:t>년차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김봉팔</a:t>
            </a:r>
            <a:r>
              <a:rPr lang="ko-KR" altLang="en-US" sz="3600" dirty="0"/>
              <a:t> </a:t>
            </a:r>
            <a:r>
              <a:rPr lang="en-US" altLang="ko-KR" sz="3600" dirty="0"/>
              <a:t>: </a:t>
            </a:r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/>
              <a:t>우리에겐 아직</a:t>
            </a:r>
            <a:r>
              <a:rPr lang="en-US" altLang="ko-KR" sz="3600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343847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788-99BA-98A0-DA5D-B643C9E6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0990DA-5773-C90D-7D59-CC861F184B44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총사령관 보좌관 </a:t>
            </a:r>
            <a:r>
              <a:rPr lang="en-US" altLang="ko-KR" sz="3600" dirty="0"/>
              <a:t>32.5</a:t>
            </a:r>
            <a:r>
              <a:rPr lang="ko-KR" altLang="en-US" sz="3600" dirty="0" err="1"/>
              <a:t>년차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김봉팔</a:t>
            </a:r>
            <a:r>
              <a:rPr lang="ko-KR" altLang="en-US" sz="3600" dirty="0"/>
              <a:t> </a:t>
            </a:r>
            <a:r>
              <a:rPr lang="en-US" altLang="ko-KR" sz="3600" dirty="0"/>
              <a:t>: </a:t>
            </a:r>
          </a:p>
          <a:p>
            <a:pPr algn="ctr"/>
            <a:endParaRPr lang="en-US" altLang="ko-KR" sz="3600" dirty="0"/>
          </a:p>
          <a:p>
            <a:pPr algn="ctr"/>
            <a:r>
              <a:rPr lang="en-US" altLang="ko-KR" sz="3600" dirty="0"/>
              <a:t>REINFORCEMENT LEARNING </a:t>
            </a:r>
            <a:r>
              <a:rPr lang="ko-KR" altLang="en-US" sz="3600" dirty="0"/>
              <a:t>기반 </a:t>
            </a:r>
            <a:r>
              <a:rPr lang="en-US" altLang="ko-KR" sz="3600" dirty="0"/>
              <a:t>“AGENT”</a:t>
            </a:r>
            <a:r>
              <a:rPr lang="ko-KR" altLang="en-US" sz="3600" dirty="0"/>
              <a:t>가 남아있다</a:t>
            </a:r>
            <a:r>
              <a:rPr lang="en-US" altLang="ko-KR" sz="3600" dirty="0"/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71956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1A54-4DFB-3064-B445-D147C3CB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E5E563D-8800-F1A6-518C-8E01C2C1626A}"/>
              </a:ext>
            </a:extLst>
          </p:cNvPr>
          <p:cNvSpPr/>
          <p:nvPr/>
        </p:nvSpPr>
        <p:spPr>
          <a:xfrm>
            <a:off x="-55830" y="-79218"/>
            <a:ext cx="12303659" cy="70164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챕터 </a:t>
            </a:r>
            <a:r>
              <a:rPr lang="en-US" altLang="ko-KR" sz="3600" dirty="0"/>
              <a:t>1. </a:t>
            </a:r>
            <a:r>
              <a:rPr lang="ko-KR" altLang="en-US" sz="3600" dirty="0"/>
              <a:t>지피지기 백전백승</a:t>
            </a:r>
            <a:r>
              <a:rPr lang="en-US" altLang="ko-KR" sz="3600" dirty="0"/>
              <a:t>(</a:t>
            </a:r>
            <a:r>
              <a:rPr lang="zh-TW" altLang="en-US" sz="3600" dirty="0"/>
              <a:t>知彼知己 百戰百勝</a:t>
            </a:r>
            <a:r>
              <a:rPr lang="en-US" altLang="zh-TW" sz="3600" dirty="0"/>
              <a:t>)</a:t>
            </a:r>
            <a:endParaRPr lang="en-US" altLang="ko-KR" sz="3600" dirty="0"/>
          </a:p>
        </p:txBody>
      </p:sp>
      <p:pic>
        <p:nvPicPr>
          <p:cNvPr id="2" name="두둥(북소리(1)">
            <a:hlinkClick r:id="" action="ppaction://media"/>
            <a:extLst>
              <a:ext uri="{FF2B5EF4-FFF2-40B4-BE49-F238E27FC236}">
                <a16:creationId xmlns:a16="http://schemas.microsoft.com/office/drawing/2014/main" id="{7E7B62A2-A3C8-2599-0FF0-DEBCE5B1E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7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924</Words>
  <Application>Microsoft Office PowerPoint</Application>
  <PresentationFormat>와이드스크린</PresentationFormat>
  <Paragraphs>99</Paragraphs>
  <Slides>28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HY얕은샘물M</vt:lpstr>
      <vt:lpstr>맑은 고딕</vt:lpstr>
      <vt:lpstr>프리젠테이션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김종원</dc:creator>
  <cp:lastModifiedBy>김종원</cp:lastModifiedBy>
  <cp:revision>6</cp:revision>
  <dcterms:created xsi:type="dcterms:W3CDTF">2025-07-08T15:25:47Z</dcterms:created>
  <dcterms:modified xsi:type="dcterms:W3CDTF">2025-07-09T07:46:00Z</dcterms:modified>
</cp:coreProperties>
</file>